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20" r:id="rId5"/>
    <p:sldId id="319" r:id="rId6"/>
    <p:sldId id="333" r:id="rId7"/>
    <p:sldId id="317" r:id="rId8"/>
    <p:sldId id="321" r:id="rId9"/>
    <p:sldId id="322" r:id="rId10"/>
    <p:sldId id="323" r:id="rId11"/>
    <p:sldId id="346" r:id="rId12"/>
    <p:sldId id="328" r:id="rId13"/>
    <p:sldId id="349" r:id="rId14"/>
    <p:sldId id="335" r:id="rId15"/>
    <p:sldId id="347" r:id="rId16"/>
    <p:sldId id="343" r:id="rId17"/>
    <p:sldId id="342" r:id="rId18"/>
    <p:sldId id="348" r:id="rId19"/>
    <p:sldId id="338" r:id="rId20"/>
    <p:sldId id="327" r:id="rId21"/>
    <p:sldId id="339" r:id="rId22"/>
    <p:sldId id="318" r:id="rId23"/>
  </p:sldIdLst>
  <p:sldSz cx="9906000" cy="6858000" type="A4"/>
  <p:notesSz cx="9926638" cy="14301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A5B"/>
    <a:srgbClr val="E9EDF4"/>
    <a:srgbClr val="D0D8E8"/>
    <a:srgbClr val="6190A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35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4" cy="715091"/>
          </a:xfrm>
          <a:prstGeom prst="rect">
            <a:avLst/>
          </a:prstGeom>
        </p:spPr>
        <p:txBody>
          <a:bodyPr vert="horz" lIns="133420" tIns="66709" rIns="133420" bIns="66709" rtlCol="0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4" cy="715091"/>
          </a:xfrm>
          <a:prstGeom prst="rect">
            <a:avLst/>
          </a:prstGeom>
        </p:spPr>
        <p:txBody>
          <a:bodyPr vert="horz" lIns="133420" tIns="66709" rIns="133420" bIns="66709" rtlCol="0"/>
          <a:lstStyle>
            <a:lvl1pPr algn="r">
              <a:defRPr sz="1800"/>
            </a:lvl1pPr>
          </a:lstStyle>
          <a:p>
            <a:fld id="{1E231163-07DC-4B60-9D14-1653FB03D8E4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073150"/>
            <a:ext cx="7751762" cy="5365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420" tIns="66709" rIns="133420" bIns="6670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6793351"/>
            <a:ext cx="7941310" cy="6435806"/>
          </a:xfrm>
          <a:prstGeom prst="rect">
            <a:avLst/>
          </a:prstGeom>
        </p:spPr>
        <p:txBody>
          <a:bodyPr vert="horz" lIns="133420" tIns="66709" rIns="133420" bIns="6670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13584217"/>
            <a:ext cx="4301544" cy="715091"/>
          </a:xfrm>
          <a:prstGeom prst="rect">
            <a:avLst/>
          </a:prstGeom>
        </p:spPr>
        <p:txBody>
          <a:bodyPr vert="horz" lIns="133420" tIns="66709" rIns="133420" bIns="66709" rtlCol="0" anchor="b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13584217"/>
            <a:ext cx="4301544" cy="715091"/>
          </a:xfrm>
          <a:prstGeom prst="rect">
            <a:avLst/>
          </a:prstGeom>
        </p:spPr>
        <p:txBody>
          <a:bodyPr vert="horz" lIns="133420" tIns="66709" rIns="133420" bIns="66709" rtlCol="0" anchor="b"/>
          <a:lstStyle>
            <a:lvl1pPr algn="r">
              <a:defRPr sz="1800"/>
            </a:lvl1pPr>
          </a:lstStyle>
          <a:p>
            <a:fld id="{8A490E2F-A9B5-4D17-B94B-583EE01F2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41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26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4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9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2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58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82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07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71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52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97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0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04/09/2018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08BC-6F39-44EC-8848-9F41F2751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5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62C7F12-E55A-4429-9DDD-253EF9714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6" y="2176387"/>
            <a:ext cx="3853682" cy="155390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0303" y="1573887"/>
            <a:ext cx="0" cy="3710227"/>
          </a:xfrm>
          <a:prstGeom prst="line">
            <a:avLst/>
          </a:prstGeom>
          <a:ln w="19050">
            <a:solidFill>
              <a:srgbClr val="0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B1782180-73E8-4C2F-80F7-FF74199FD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200" y="2849859"/>
            <a:ext cx="2474626" cy="23610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5119040" y="-4784062"/>
            <a:ext cx="408962" cy="9977087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GB" sz="1400" b="1" dirty="0">
              <a:solidFill>
                <a:schemeClr val="bg1"/>
              </a:solidFill>
              <a:latin typeface="Gill Sans Std"/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CB69A05-42CC-4EB6-9922-C0883FBF3337}"/>
              </a:ext>
            </a:extLst>
          </p:cNvPr>
          <p:cNvSpPr txBox="1"/>
          <p:nvPr/>
        </p:nvSpPr>
        <p:spPr>
          <a:xfrm>
            <a:off x="497423" y="5103674"/>
            <a:ext cx="97245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>
                <a:solidFill>
                  <a:schemeClr val="tx2">
                    <a:lumMod val="75000"/>
                  </a:schemeClr>
                </a:solidFill>
              </a:rPr>
              <a:t>AR MARINE – QUIBERON</a:t>
            </a:r>
          </a:p>
          <a:p>
            <a:r>
              <a:rPr lang="fr-FR" sz="3600" dirty="0">
                <a:solidFill>
                  <a:schemeClr val="tx2">
                    <a:lumMod val="75000"/>
                  </a:schemeClr>
                </a:solidFill>
              </a:rPr>
              <a:t>Présentation des logements en accession maîtrisée</a:t>
            </a:r>
          </a:p>
          <a:p>
            <a:r>
              <a:rPr lang="fr-FR" sz="3600" dirty="0">
                <a:solidFill>
                  <a:schemeClr val="tx2">
                    <a:lumMod val="75000"/>
                  </a:schemeClr>
                </a:solidFill>
              </a:rPr>
              <a:t>				</a:t>
            </a:r>
          </a:p>
        </p:txBody>
      </p:sp>
      <p:pic>
        <p:nvPicPr>
          <p:cNvPr id="5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406572F4-60BF-3396-CB1C-867192206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59" y="1526455"/>
            <a:ext cx="3476976" cy="14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DC4F647-3949-CF86-3804-F8899718A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90" y="417576"/>
            <a:ext cx="8864083" cy="1249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4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Les plafonds de </a:t>
            </a:r>
            <a:r>
              <a:rPr kumimoji="0" lang="en-US" altLang="fr-FR" sz="36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ressources</a:t>
            </a:r>
            <a:r>
              <a:rPr kumimoji="0" lang="en-US" altLang="fr-FR" sz="4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fr-FR" sz="4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sont</a:t>
            </a:r>
            <a:r>
              <a:rPr kumimoji="0" lang="en-US" altLang="fr-FR" sz="4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les </a:t>
            </a:r>
            <a:r>
              <a:rPr kumimoji="0" lang="en-US" altLang="fr-FR" sz="4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suivants</a:t>
            </a:r>
            <a:r>
              <a:rPr kumimoji="0" lang="en-US" altLang="fr-FR" sz="4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3757" y="1733454"/>
            <a:ext cx="3714750" cy="18288"/>
          </a:xfrm>
          <a:custGeom>
            <a:avLst/>
            <a:gdLst>
              <a:gd name="connsiteX0" fmla="*/ 0 w 3714750"/>
              <a:gd name="connsiteY0" fmla="*/ 0 h 18288"/>
              <a:gd name="connsiteX1" fmla="*/ 619125 w 3714750"/>
              <a:gd name="connsiteY1" fmla="*/ 0 h 18288"/>
              <a:gd name="connsiteX2" fmla="*/ 1163955 w 3714750"/>
              <a:gd name="connsiteY2" fmla="*/ 0 h 18288"/>
              <a:gd name="connsiteX3" fmla="*/ 1783080 w 3714750"/>
              <a:gd name="connsiteY3" fmla="*/ 0 h 18288"/>
              <a:gd name="connsiteX4" fmla="*/ 2290763 w 3714750"/>
              <a:gd name="connsiteY4" fmla="*/ 0 h 18288"/>
              <a:gd name="connsiteX5" fmla="*/ 2872740 w 3714750"/>
              <a:gd name="connsiteY5" fmla="*/ 0 h 18288"/>
              <a:gd name="connsiteX6" fmla="*/ 3714750 w 3714750"/>
              <a:gd name="connsiteY6" fmla="*/ 0 h 18288"/>
              <a:gd name="connsiteX7" fmla="*/ 3714750 w 3714750"/>
              <a:gd name="connsiteY7" fmla="*/ 18288 h 18288"/>
              <a:gd name="connsiteX8" fmla="*/ 3095625 w 3714750"/>
              <a:gd name="connsiteY8" fmla="*/ 18288 h 18288"/>
              <a:gd name="connsiteX9" fmla="*/ 2439353 w 3714750"/>
              <a:gd name="connsiteY9" fmla="*/ 18288 h 18288"/>
              <a:gd name="connsiteX10" fmla="*/ 1894523 w 3714750"/>
              <a:gd name="connsiteY10" fmla="*/ 18288 h 18288"/>
              <a:gd name="connsiteX11" fmla="*/ 1201103 w 3714750"/>
              <a:gd name="connsiteY11" fmla="*/ 18288 h 18288"/>
              <a:gd name="connsiteX12" fmla="*/ 656273 w 3714750"/>
              <a:gd name="connsiteY12" fmla="*/ 18288 h 18288"/>
              <a:gd name="connsiteX13" fmla="*/ 0 w 3714750"/>
              <a:gd name="connsiteY13" fmla="*/ 18288 h 18288"/>
              <a:gd name="connsiteX14" fmla="*/ 0 w 3714750"/>
              <a:gd name="connsiteY14" fmla="*/ 0 h 18288"/>
              <a:gd name="connsiteX0" fmla="*/ 0 w 3714750"/>
              <a:gd name="connsiteY0" fmla="*/ 0 h 18288"/>
              <a:gd name="connsiteX1" fmla="*/ 544830 w 3714750"/>
              <a:gd name="connsiteY1" fmla="*/ 0 h 18288"/>
              <a:gd name="connsiteX2" fmla="*/ 1052513 w 3714750"/>
              <a:gd name="connsiteY2" fmla="*/ 0 h 18288"/>
              <a:gd name="connsiteX3" fmla="*/ 1597343 w 3714750"/>
              <a:gd name="connsiteY3" fmla="*/ 0 h 18288"/>
              <a:gd name="connsiteX4" fmla="*/ 2216468 w 3714750"/>
              <a:gd name="connsiteY4" fmla="*/ 0 h 18288"/>
              <a:gd name="connsiteX5" fmla="*/ 2872740 w 3714750"/>
              <a:gd name="connsiteY5" fmla="*/ 0 h 18288"/>
              <a:gd name="connsiteX6" fmla="*/ 3714750 w 3714750"/>
              <a:gd name="connsiteY6" fmla="*/ 0 h 18288"/>
              <a:gd name="connsiteX7" fmla="*/ 3714750 w 3714750"/>
              <a:gd name="connsiteY7" fmla="*/ 18288 h 18288"/>
              <a:gd name="connsiteX8" fmla="*/ 3021330 w 3714750"/>
              <a:gd name="connsiteY8" fmla="*/ 18288 h 18288"/>
              <a:gd name="connsiteX9" fmla="*/ 2513648 w 3714750"/>
              <a:gd name="connsiteY9" fmla="*/ 18288 h 18288"/>
              <a:gd name="connsiteX10" fmla="*/ 1820228 w 3714750"/>
              <a:gd name="connsiteY10" fmla="*/ 18288 h 18288"/>
              <a:gd name="connsiteX11" fmla="*/ 1126808 w 3714750"/>
              <a:gd name="connsiteY11" fmla="*/ 18288 h 18288"/>
              <a:gd name="connsiteX12" fmla="*/ 619125 w 3714750"/>
              <a:gd name="connsiteY12" fmla="*/ 18288 h 18288"/>
              <a:gd name="connsiteX13" fmla="*/ 0 w 3714750"/>
              <a:gd name="connsiteY13" fmla="*/ 18288 h 18288"/>
              <a:gd name="connsiteX14" fmla="*/ 0 w 37147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14750" h="18288" fill="none" extrusionOk="0">
                <a:moveTo>
                  <a:pt x="0" y="0"/>
                </a:moveTo>
                <a:cubicBezTo>
                  <a:pt x="251427" y="12888"/>
                  <a:pt x="503135" y="11081"/>
                  <a:pt x="619125" y="0"/>
                </a:cubicBezTo>
                <a:cubicBezTo>
                  <a:pt x="739806" y="-2905"/>
                  <a:pt x="1025102" y="-16155"/>
                  <a:pt x="1163955" y="0"/>
                </a:cubicBezTo>
                <a:cubicBezTo>
                  <a:pt x="1328333" y="-10074"/>
                  <a:pt x="1661387" y="-16159"/>
                  <a:pt x="1783080" y="0"/>
                </a:cubicBezTo>
                <a:cubicBezTo>
                  <a:pt x="1945352" y="14979"/>
                  <a:pt x="2112590" y="-11466"/>
                  <a:pt x="2290763" y="0"/>
                </a:cubicBezTo>
                <a:cubicBezTo>
                  <a:pt x="2457434" y="16684"/>
                  <a:pt x="2611861" y="-14562"/>
                  <a:pt x="2872740" y="0"/>
                </a:cubicBezTo>
                <a:cubicBezTo>
                  <a:pt x="3114942" y="39896"/>
                  <a:pt x="3356882" y="-26690"/>
                  <a:pt x="3714750" y="0"/>
                </a:cubicBezTo>
                <a:cubicBezTo>
                  <a:pt x="3714276" y="6490"/>
                  <a:pt x="3715073" y="11992"/>
                  <a:pt x="3714750" y="18288"/>
                </a:cubicBezTo>
                <a:cubicBezTo>
                  <a:pt x="3436789" y="-870"/>
                  <a:pt x="3275541" y="19149"/>
                  <a:pt x="3095625" y="18288"/>
                </a:cubicBezTo>
                <a:cubicBezTo>
                  <a:pt x="2915465" y="36561"/>
                  <a:pt x="2692962" y="831"/>
                  <a:pt x="2439353" y="18288"/>
                </a:cubicBezTo>
                <a:cubicBezTo>
                  <a:pt x="2230058" y="15238"/>
                  <a:pt x="2059911" y="3012"/>
                  <a:pt x="1894523" y="18288"/>
                </a:cubicBezTo>
                <a:cubicBezTo>
                  <a:pt x="1806226" y="4725"/>
                  <a:pt x="1511689" y="51091"/>
                  <a:pt x="1201103" y="18288"/>
                </a:cubicBezTo>
                <a:cubicBezTo>
                  <a:pt x="879926" y="22269"/>
                  <a:pt x="844663" y="30803"/>
                  <a:pt x="656273" y="18288"/>
                </a:cubicBezTo>
                <a:cubicBezTo>
                  <a:pt x="494525" y="25593"/>
                  <a:pt x="153214" y="29298"/>
                  <a:pt x="0" y="18288"/>
                </a:cubicBezTo>
                <a:cubicBezTo>
                  <a:pt x="797" y="12642"/>
                  <a:pt x="796" y="6013"/>
                  <a:pt x="0" y="0"/>
                </a:cubicBezTo>
                <a:close/>
              </a:path>
              <a:path w="3714750" h="18288" stroke="0" extrusionOk="0">
                <a:moveTo>
                  <a:pt x="0" y="0"/>
                </a:moveTo>
                <a:cubicBezTo>
                  <a:pt x="142446" y="-2472"/>
                  <a:pt x="418539" y="3755"/>
                  <a:pt x="544830" y="0"/>
                </a:cubicBezTo>
                <a:cubicBezTo>
                  <a:pt x="635818" y="28602"/>
                  <a:pt x="824002" y="-19464"/>
                  <a:pt x="1052513" y="0"/>
                </a:cubicBezTo>
                <a:cubicBezTo>
                  <a:pt x="1253211" y="19493"/>
                  <a:pt x="1486709" y="15235"/>
                  <a:pt x="1597343" y="0"/>
                </a:cubicBezTo>
                <a:cubicBezTo>
                  <a:pt x="1726240" y="8583"/>
                  <a:pt x="1949056" y="-36574"/>
                  <a:pt x="2216468" y="0"/>
                </a:cubicBezTo>
                <a:cubicBezTo>
                  <a:pt x="2516975" y="5081"/>
                  <a:pt x="2726502" y="10017"/>
                  <a:pt x="2872740" y="0"/>
                </a:cubicBezTo>
                <a:cubicBezTo>
                  <a:pt x="3015467" y="20351"/>
                  <a:pt x="3488167" y="-56220"/>
                  <a:pt x="3714750" y="0"/>
                </a:cubicBezTo>
                <a:cubicBezTo>
                  <a:pt x="3713803" y="6826"/>
                  <a:pt x="3714373" y="10465"/>
                  <a:pt x="3714750" y="18288"/>
                </a:cubicBezTo>
                <a:cubicBezTo>
                  <a:pt x="3543914" y="31382"/>
                  <a:pt x="3264520" y="22344"/>
                  <a:pt x="3021330" y="18288"/>
                </a:cubicBezTo>
                <a:cubicBezTo>
                  <a:pt x="2762448" y="49598"/>
                  <a:pt x="2642384" y="22863"/>
                  <a:pt x="2513648" y="18288"/>
                </a:cubicBezTo>
                <a:cubicBezTo>
                  <a:pt x="2398284" y="12652"/>
                  <a:pt x="2114840" y="15469"/>
                  <a:pt x="1820228" y="18288"/>
                </a:cubicBezTo>
                <a:cubicBezTo>
                  <a:pt x="1524321" y="36293"/>
                  <a:pt x="1259277" y="55276"/>
                  <a:pt x="1126808" y="18288"/>
                </a:cubicBezTo>
                <a:cubicBezTo>
                  <a:pt x="979364" y="-11483"/>
                  <a:pt x="736847" y="50054"/>
                  <a:pt x="619125" y="18288"/>
                </a:cubicBezTo>
                <a:cubicBezTo>
                  <a:pt x="559912" y="26482"/>
                  <a:pt x="203411" y="32046"/>
                  <a:pt x="0" y="18288"/>
                </a:cubicBezTo>
                <a:cubicBezTo>
                  <a:pt x="662" y="14192"/>
                  <a:pt x="1615" y="5531"/>
                  <a:pt x="0" y="0"/>
                </a:cubicBezTo>
                <a:close/>
              </a:path>
              <a:path w="3714750" h="18288" fill="none" stroke="0" extrusionOk="0">
                <a:moveTo>
                  <a:pt x="0" y="0"/>
                </a:moveTo>
                <a:cubicBezTo>
                  <a:pt x="220073" y="23488"/>
                  <a:pt x="481004" y="3587"/>
                  <a:pt x="619125" y="0"/>
                </a:cubicBezTo>
                <a:cubicBezTo>
                  <a:pt x="739503" y="-15329"/>
                  <a:pt x="999612" y="8716"/>
                  <a:pt x="1163955" y="0"/>
                </a:cubicBezTo>
                <a:cubicBezTo>
                  <a:pt x="1328919" y="-8721"/>
                  <a:pt x="1615807" y="-4662"/>
                  <a:pt x="1783080" y="0"/>
                </a:cubicBezTo>
                <a:cubicBezTo>
                  <a:pt x="1955373" y="40451"/>
                  <a:pt x="2164112" y="-5574"/>
                  <a:pt x="2290763" y="0"/>
                </a:cubicBezTo>
                <a:cubicBezTo>
                  <a:pt x="2475906" y="35509"/>
                  <a:pt x="2606808" y="-34541"/>
                  <a:pt x="2872740" y="0"/>
                </a:cubicBezTo>
                <a:cubicBezTo>
                  <a:pt x="3132071" y="4671"/>
                  <a:pt x="3388122" y="35905"/>
                  <a:pt x="3714750" y="0"/>
                </a:cubicBezTo>
                <a:cubicBezTo>
                  <a:pt x="3714521" y="6495"/>
                  <a:pt x="3715047" y="10882"/>
                  <a:pt x="3714750" y="18288"/>
                </a:cubicBezTo>
                <a:cubicBezTo>
                  <a:pt x="3397708" y="-19132"/>
                  <a:pt x="3297411" y="-10343"/>
                  <a:pt x="3095625" y="18288"/>
                </a:cubicBezTo>
                <a:cubicBezTo>
                  <a:pt x="2921105" y="-4627"/>
                  <a:pt x="2696701" y="2190"/>
                  <a:pt x="2439353" y="18288"/>
                </a:cubicBezTo>
                <a:cubicBezTo>
                  <a:pt x="2213848" y="44057"/>
                  <a:pt x="2115270" y="20606"/>
                  <a:pt x="1894523" y="18288"/>
                </a:cubicBezTo>
                <a:cubicBezTo>
                  <a:pt x="1722644" y="-21006"/>
                  <a:pt x="1504254" y="33221"/>
                  <a:pt x="1201103" y="18288"/>
                </a:cubicBezTo>
                <a:cubicBezTo>
                  <a:pt x="870005" y="16379"/>
                  <a:pt x="840009" y="30135"/>
                  <a:pt x="656273" y="18288"/>
                </a:cubicBezTo>
                <a:cubicBezTo>
                  <a:pt x="445924" y="36236"/>
                  <a:pt x="170116" y="38193"/>
                  <a:pt x="0" y="18288"/>
                </a:cubicBezTo>
                <a:cubicBezTo>
                  <a:pt x="334" y="12009"/>
                  <a:pt x="-537" y="578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714750"/>
                      <a:gd name="connsiteY0" fmla="*/ 0 h 18288"/>
                      <a:gd name="connsiteX1" fmla="*/ 619125 w 3714750"/>
                      <a:gd name="connsiteY1" fmla="*/ 0 h 18288"/>
                      <a:gd name="connsiteX2" fmla="*/ 1163955 w 3714750"/>
                      <a:gd name="connsiteY2" fmla="*/ 0 h 18288"/>
                      <a:gd name="connsiteX3" fmla="*/ 1783080 w 3714750"/>
                      <a:gd name="connsiteY3" fmla="*/ 0 h 18288"/>
                      <a:gd name="connsiteX4" fmla="*/ 2290763 w 3714750"/>
                      <a:gd name="connsiteY4" fmla="*/ 0 h 18288"/>
                      <a:gd name="connsiteX5" fmla="*/ 2872740 w 3714750"/>
                      <a:gd name="connsiteY5" fmla="*/ 0 h 18288"/>
                      <a:gd name="connsiteX6" fmla="*/ 3714750 w 3714750"/>
                      <a:gd name="connsiteY6" fmla="*/ 0 h 18288"/>
                      <a:gd name="connsiteX7" fmla="*/ 3714750 w 3714750"/>
                      <a:gd name="connsiteY7" fmla="*/ 18288 h 18288"/>
                      <a:gd name="connsiteX8" fmla="*/ 3095625 w 3714750"/>
                      <a:gd name="connsiteY8" fmla="*/ 18288 h 18288"/>
                      <a:gd name="connsiteX9" fmla="*/ 2439353 w 3714750"/>
                      <a:gd name="connsiteY9" fmla="*/ 18288 h 18288"/>
                      <a:gd name="connsiteX10" fmla="*/ 1894523 w 3714750"/>
                      <a:gd name="connsiteY10" fmla="*/ 18288 h 18288"/>
                      <a:gd name="connsiteX11" fmla="*/ 1201103 w 3714750"/>
                      <a:gd name="connsiteY11" fmla="*/ 18288 h 18288"/>
                      <a:gd name="connsiteX12" fmla="*/ 656273 w 3714750"/>
                      <a:gd name="connsiteY12" fmla="*/ 18288 h 18288"/>
                      <a:gd name="connsiteX13" fmla="*/ 0 w 3714750"/>
                      <a:gd name="connsiteY13" fmla="*/ 18288 h 18288"/>
                      <a:gd name="connsiteX14" fmla="*/ 0 w 371475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14750" h="18288" fill="none" extrusionOk="0">
                        <a:moveTo>
                          <a:pt x="0" y="0"/>
                        </a:moveTo>
                        <a:cubicBezTo>
                          <a:pt x="240027" y="14311"/>
                          <a:pt x="490591" y="14660"/>
                          <a:pt x="619125" y="0"/>
                        </a:cubicBezTo>
                        <a:cubicBezTo>
                          <a:pt x="747660" y="-14660"/>
                          <a:pt x="1009446" y="3276"/>
                          <a:pt x="1163955" y="0"/>
                        </a:cubicBezTo>
                        <a:cubicBezTo>
                          <a:pt x="1318464" y="-3276"/>
                          <a:pt x="1640142" y="-17159"/>
                          <a:pt x="1783080" y="0"/>
                        </a:cubicBezTo>
                        <a:cubicBezTo>
                          <a:pt x="1926018" y="17159"/>
                          <a:pt x="2127907" y="-24448"/>
                          <a:pt x="2290763" y="0"/>
                        </a:cubicBezTo>
                        <a:cubicBezTo>
                          <a:pt x="2453619" y="24448"/>
                          <a:pt x="2607651" y="-20776"/>
                          <a:pt x="2872740" y="0"/>
                        </a:cubicBezTo>
                        <a:cubicBezTo>
                          <a:pt x="3137829" y="20776"/>
                          <a:pt x="3401254" y="12361"/>
                          <a:pt x="3714750" y="0"/>
                        </a:cubicBezTo>
                        <a:cubicBezTo>
                          <a:pt x="3714402" y="6465"/>
                          <a:pt x="3715180" y="10922"/>
                          <a:pt x="3714750" y="18288"/>
                        </a:cubicBezTo>
                        <a:cubicBezTo>
                          <a:pt x="3410554" y="2842"/>
                          <a:pt x="3291502" y="6552"/>
                          <a:pt x="3095625" y="18288"/>
                        </a:cubicBezTo>
                        <a:cubicBezTo>
                          <a:pt x="2899748" y="30024"/>
                          <a:pt x="2715151" y="16658"/>
                          <a:pt x="2439353" y="18288"/>
                        </a:cubicBezTo>
                        <a:cubicBezTo>
                          <a:pt x="2163555" y="19918"/>
                          <a:pt x="2025294" y="16042"/>
                          <a:pt x="1894523" y="18288"/>
                        </a:cubicBezTo>
                        <a:cubicBezTo>
                          <a:pt x="1763752" y="20535"/>
                          <a:pt x="1527305" y="16988"/>
                          <a:pt x="1201103" y="18288"/>
                        </a:cubicBezTo>
                        <a:cubicBezTo>
                          <a:pt x="874901" y="19588"/>
                          <a:pt x="841347" y="29909"/>
                          <a:pt x="656273" y="18288"/>
                        </a:cubicBezTo>
                        <a:cubicBezTo>
                          <a:pt x="471199" y="6668"/>
                          <a:pt x="170901" y="13163"/>
                          <a:pt x="0" y="18288"/>
                        </a:cubicBezTo>
                        <a:cubicBezTo>
                          <a:pt x="75" y="12069"/>
                          <a:pt x="515" y="5650"/>
                          <a:pt x="0" y="0"/>
                        </a:cubicBezTo>
                        <a:close/>
                      </a:path>
                      <a:path w="3714750" h="18288" stroke="0" extrusionOk="0">
                        <a:moveTo>
                          <a:pt x="0" y="0"/>
                        </a:moveTo>
                        <a:cubicBezTo>
                          <a:pt x="144015" y="1795"/>
                          <a:pt x="434667" y="-2470"/>
                          <a:pt x="544830" y="0"/>
                        </a:cubicBezTo>
                        <a:cubicBezTo>
                          <a:pt x="654993" y="2470"/>
                          <a:pt x="834997" y="2500"/>
                          <a:pt x="1052513" y="0"/>
                        </a:cubicBezTo>
                        <a:cubicBezTo>
                          <a:pt x="1270029" y="-2500"/>
                          <a:pt x="1451287" y="14342"/>
                          <a:pt x="1597343" y="0"/>
                        </a:cubicBezTo>
                        <a:cubicBezTo>
                          <a:pt x="1743399" y="-14342"/>
                          <a:pt x="1944886" y="-30513"/>
                          <a:pt x="2216468" y="0"/>
                        </a:cubicBezTo>
                        <a:cubicBezTo>
                          <a:pt x="2488051" y="30513"/>
                          <a:pt x="2711864" y="11833"/>
                          <a:pt x="2872740" y="0"/>
                        </a:cubicBezTo>
                        <a:cubicBezTo>
                          <a:pt x="3033616" y="-11833"/>
                          <a:pt x="3432126" y="-30410"/>
                          <a:pt x="3714750" y="0"/>
                        </a:cubicBezTo>
                        <a:cubicBezTo>
                          <a:pt x="3713933" y="6895"/>
                          <a:pt x="3713971" y="11206"/>
                          <a:pt x="3714750" y="18288"/>
                        </a:cubicBezTo>
                        <a:cubicBezTo>
                          <a:pt x="3518797" y="22534"/>
                          <a:pt x="3249098" y="-6870"/>
                          <a:pt x="3021330" y="18288"/>
                        </a:cubicBezTo>
                        <a:cubicBezTo>
                          <a:pt x="2793562" y="43446"/>
                          <a:pt x="2646833" y="7426"/>
                          <a:pt x="2513648" y="18288"/>
                        </a:cubicBezTo>
                        <a:cubicBezTo>
                          <a:pt x="2380463" y="29150"/>
                          <a:pt x="2115081" y="4289"/>
                          <a:pt x="1820228" y="18288"/>
                        </a:cubicBezTo>
                        <a:cubicBezTo>
                          <a:pt x="1525375" y="32287"/>
                          <a:pt x="1281204" y="46533"/>
                          <a:pt x="1126808" y="18288"/>
                        </a:cubicBezTo>
                        <a:cubicBezTo>
                          <a:pt x="972412" y="-9957"/>
                          <a:pt x="733557" y="31085"/>
                          <a:pt x="619125" y="18288"/>
                        </a:cubicBezTo>
                        <a:cubicBezTo>
                          <a:pt x="504693" y="5491"/>
                          <a:pt x="239267" y="11216"/>
                          <a:pt x="0" y="18288"/>
                        </a:cubicBezTo>
                        <a:cubicBezTo>
                          <a:pt x="95" y="14343"/>
                          <a:pt x="742" y="6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0F5BE5-EBE3-6F4C-355E-87E07BA3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2" y="6356350"/>
            <a:ext cx="2228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A5308BC-6F39-44EC-8848-9F41F27515A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D792835-D472-7B60-440C-8E3646E8C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76244"/>
              </p:ext>
            </p:extLst>
          </p:nvPr>
        </p:nvGraphicFramePr>
        <p:xfrm>
          <a:off x="520352" y="2975020"/>
          <a:ext cx="886282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4883">
                  <a:extLst>
                    <a:ext uri="{9D8B030D-6E8A-4147-A177-3AD203B41FA5}">
                      <a16:colId xmlns:a16="http://schemas.microsoft.com/office/drawing/2014/main" val="635366753"/>
                    </a:ext>
                  </a:extLst>
                </a:gridCol>
                <a:gridCol w="4777937">
                  <a:extLst>
                    <a:ext uri="{9D8B030D-6E8A-4147-A177-3AD203B41FA5}">
                      <a16:colId xmlns:a16="http://schemas.microsoft.com/office/drawing/2014/main" val="3878129593"/>
                    </a:ext>
                  </a:extLst>
                </a:gridCol>
              </a:tblGrid>
              <a:tr h="401398">
                <a:tc>
                  <a:txBody>
                    <a:bodyPr/>
                    <a:lstStyle/>
                    <a:p>
                      <a:pPr algn="just"/>
                      <a:r>
                        <a:rPr lang="fr-FR" sz="2700">
                          <a:effectLst/>
                        </a:rPr>
                        <a:t>Composition du ménage</a:t>
                      </a:r>
                      <a:endParaRPr lang="fr-FR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700" dirty="0">
                          <a:effectLst/>
                        </a:rPr>
                        <a:t>Plafonds PSLA 2024 – zone B1</a:t>
                      </a:r>
                      <a:endParaRPr lang="fr-FR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extLst>
                  <a:ext uri="{0D108BD9-81ED-4DB2-BD59-A6C34878D82A}">
                    <a16:rowId xmlns:a16="http://schemas.microsoft.com/office/drawing/2014/main" val="1086221332"/>
                  </a:ext>
                </a:extLst>
              </a:tr>
              <a:tr h="401398">
                <a:tc>
                  <a:txBody>
                    <a:bodyPr/>
                    <a:lstStyle/>
                    <a:p>
                      <a:pPr algn="just"/>
                      <a:r>
                        <a:rPr lang="fr-FR" sz="2700">
                          <a:effectLst/>
                        </a:rPr>
                        <a:t>1 personne</a:t>
                      </a:r>
                      <a:endParaRPr lang="fr-FR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700" dirty="0">
                          <a:effectLst/>
                        </a:rPr>
                        <a:t>37 581€</a:t>
                      </a:r>
                      <a:endParaRPr lang="fr-FR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extLst>
                  <a:ext uri="{0D108BD9-81ED-4DB2-BD59-A6C34878D82A}">
                    <a16:rowId xmlns:a16="http://schemas.microsoft.com/office/drawing/2014/main" val="3843672167"/>
                  </a:ext>
                </a:extLst>
              </a:tr>
              <a:tr h="401398">
                <a:tc>
                  <a:txBody>
                    <a:bodyPr/>
                    <a:lstStyle/>
                    <a:p>
                      <a:pPr algn="just"/>
                      <a:r>
                        <a:rPr lang="fr-FR" sz="2700">
                          <a:effectLst/>
                        </a:rPr>
                        <a:t>2 personnes</a:t>
                      </a:r>
                      <a:endParaRPr lang="fr-FR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700" dirty="0">
                          <a:effectLst/>
                        </a:rPr>
                        <a:t>56 169€</a:t>
                      </a:r>
                      <a:endParaRPr lang="fr-FR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extLst>
                  <a:ext uri="{0D108BD9-81ED-4DB2-BD59-A6C34878D82A}">
                    <a16:rowId xmlns:a16="http://schemas.microsoft.com/office/drawing/2014/main" val="3939794690"/>
                  </a:ext>
                </a:extLst>
              </a:tr>
              <a:tr h="401398">
                <a:tc>
                  <a:txBody>
                    <a:bodyPr/>
                    <a:lstStyle/>
                    <a:p>
                      <a:pPr algn="just"/>
                      <a:r>
                        <a:rPr lang="fr-FR" sz="2700">
                          <a:effectLst/>
                        </a:rPr>
                        <a:t>3 personnes</a:t>
                      </a:r>
                      <a:endParaRPr lang="fr-FR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700" dirty="0">
                          <a:effectLst/>
                        </a:rPr>
                        <a:t>67 517€</a:t>
                      </a:r>
                      <a:endParaRPr lang="fr-FR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extLst>
                  <a:ext uri="{0D108BD9-81ED-4DB2-BD59-A6C34878D82A}">
                    <a16:rowId xmlns:a16="http://schemas.microsoft.com/office/drawing/2014/main" val="3335564532"/>
                  </a:ext>
                </a:extLst>
              </a:tr>
              <a:tr h="401398">
                <a:tc>
                  <a:txBody>
                    <a:bodyPr/>
                    <a:lstStyle/>
                    <a:p>
                      <a:pPr algn="just"/>
                      <a:r>
                        <a:rPr lang="fr-FR" sz="2700">
                          <a:effectLst/>
                        </a:rPr>
                        <a:t>4 personnes</a:t>
                      </a:r>
                      <a:endParaRPr lang="fr-FR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700" dirty="0">
                          <a:effectLst/>
                        </a:rPr>
                        <a:t>80 875€</a:t>
                      </a:r>
                      <a:endParaRPr lang="fr-FR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extLst>
                  <a:ext uri="{0D108BD9-81ED-4DB2-BD59-A6C34878D82A}">
                    <a16:rowId xmlns:a16="http://schemas.microsoft.com/office/drawing/2014/main" val="2510641854"/>
                  </a:ext>
                </a:extLst>
              </a:tr>
              <a:tr h="401398">
                <a:tc>
                  <a:txBody>
                    <a:bodyPr/>
                    <a:lstStyle/>
                    <a:p>
                      <a:pPr algn="just"/>
                      <a:r>
                        <a:rPr lang="fr-FR" sz="2700" dirty="0">
                          <a:effectLst/>
                        </a:rPr>
                        <a:t>5 personnes et +</a:t>
                      </a:r>
                      <a:endParaRPr lang="fr-FR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700" dirty="0">
                          <a:effectLst/>
                        </a:rPr>
                        <a:t>95 739€</a:t>
                      </a:r>
                      <a:endParaRPr lang="fr-FR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54649" marR="154649" marT="0" marB="0" anchor="ctr"/>
                </a:tc>
                <a:extLst>
                  <a:ext uri="{0D108BD9-81ED-4DB2-BD59-A6C34878D82A}">
                    <a16:rowId xmlns:a16="http://schemas.microsoft.com/office/drawing/2014/main" val="429416684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495ED22-879D-02D3-39FE-307586DFDC5F}"/>
              </a:ext>
            </a:extLst>
          </p:cNvPr>
          <p:cNvSpPr txBox="1"/>
          <p:nvPr/>
        </p:nvSpPr>
        <p:spPr>
          <a:xfrm>
            <a:off x="399245" y="5615582"/>
            <a:ext cx="89839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Les données ci-dessous ont en vigueur au 1er janvier 2024, sur la base du revenu fiscal de référence n-2 en euros. Ces revenus sont appréciés au moment de la signature du contrat de réservation.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534C47-415A-D36F-BDDE-FED40F47B3BE}"/>
              </a:ext>
            </a:extLst>
          </p:cNvPr>
          <p:cNvSpPr txBox="1"/>
          <p:nvPr/>
        </p:nvSpPr>
        <p:spPr>
          <a:xfrm>
            <a:off x="2031089" y="1847657"/>
            <a:ext cx="6025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00FF00"/>
                </a:highlight>
              </a:rPr>
              <a:t>La Commune de Quiberon est passée en zone B1 en 2024, les plafonds de ressources des ménages pouvant prétendre au projet sont plus importants qu’avant ! Vérifiez votre éligibilité </a:t>
            </a:r>
          </a:p>
        </p:txBody>
      </p:sp>
      <p:pic>
        <p:nvPicPr>
          <p:cNvPr id="8" name="Image 7" descr="Clé avec porte-clé et trousseau, insérée dans le verrou">
            <a:extLst>
              <a:ext uri="{FF2B5EF4-FFF2-40B4-BE49-F238E27FC236}">
                <a16:creationId xmlns:a16="http://schemas.microsoft.com/office/drawing/2014/main" id="{8FFB3DC3-13B4-6802-1439-C0E3DED0A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9"/>
          <a:stretch/>
        </p:blipFill>
        <p:spPr>
          <a:xfrm rot="10800000" flipV="1">
            <a:off x="7874911" y="1838652"/>
            <a:ext cx="997519" cy="8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4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303" y="0"/>
            <a:ext cx="990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7779" y="-1"/>
            <a:ext cx="9933585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6394" y="-3"/>
            <a:ext cx="95649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4953" y="0"/>
            <a:ext cx="2943991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4405" y="-3"/>
            <a:ext cx="9939784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07518" y="-55775"/>
            <a:ext cx="6861931" cy="69857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906012" y="1556711"/>
            <a:ext cx="4967533" cy="4053067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298FB2-FCED-47BE-8B15-8DDBF745B40C}"/>
              </a:ext>
            </a:extLst>
          </p:cNvPr>
          <p:cNvSpPr txBox="1"/>
          <p:nvPr/>
        </p:nvSpPr>
        <p:spPr>
          <a:xfrm>
            <a:off x="3789388" y="1301350"/>
            <a:ext cx="5455693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300" dirty="0">
                <a:solidFill>
                  <a:srgbClr val="FFFFFF"/>
                </a:solidFill>
                <a:latin typeface="Calibri"/>
              </a:rPr>
              <a:t>Les logements en accession à prix maîtrisé du programme AR MARINE</a:t>
            </a:r>
            <a:endParaRPr lang="en-US" sz="43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301" y="4490110"/>
            <a:ext cx="992688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-29514" y="0"/>
            <a:ext cx="463776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GB" sz="1400" b="1" dirty="0">
              <a:solidFill>
                <a:schemeClr val="bg1"/>
              </a:solidFill>
              <a:latin typeface="Gill Sans Std"/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6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Présentation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du Programme– Typologies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EE8DC69-78E4-4941-BEC7-ECE2870809D5}"/>
              </a:ext>
            </a:extLst>
          </p:cNvPr>
          <p:cNvSpPr txBox="1"/>
          <p:nvPr/>
        </p:nvSpPr>
        <p:spPr>
          <a:xfrm>
            <a:off x="530821" y="417592"/>
            <a:ext cx="88331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u="sng" dirty="0"/>
              <a:t>Appartements :</a:t>
            </a:r>
          </a:p>
          <a:p>
            <a:endParaRPr lang="fr-FR" dirty="0"/>
          </a:p>
          <a:p>
            <a:r>
              <a:rPr lang="fr-FR" dirty="0"/>
              <a:t>	</a:t>
            </a: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u="sng" dirty="0"/>
          </a:p>
          <a:p>
            <a:r>
              <a:rPr lang="fr-FR" u="sng" dirty="0"/>
              <a:t>Maisons : 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dirty="0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8798F89-7CDC-D009-98C8-8F0A34CBE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34191"/>
              </p:ext>
            </p:extLst>
          </p:nvPr>
        </p:nvGraphicFramePr>
        <p:xfrm>
          <a:off x="1645398" y="1224793"/>
          <a:ext cx="6603999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651562395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4090902741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1007032496"/>
                    </a:ext>
                  </a:extLst>
                </a:gridCol>
              </a:tblGrid>
              <a:tr h="35000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87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51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7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59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24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61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1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highlight>
                            <a:srgbClr val="00FF00"/>
                          </a:highlight>
                        </a:rPr>
                        <a:t>R+1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highlight>
                            <a:srgbClr val="00FF00"/>
                          </a:highlight>
                        </a:rPr>
                        <a:t>T4 duplex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highlight>
                            <a:srgbClr val="00FF00"/>
                          </a:highlight>
                        </a:rPr>
                        <a:t>93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5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highlight>
                            <a:srgbClr val="00FF00"/>
                          </a:highlight>
                        </a:rPr>
                        <a:t>R+1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highlight>
                            <a:srgbClr val="00FF00"/>
                          </a:highlight>
                        </a:rPr>
                        <a:t>T4 duplex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highlight>
                            <a:srgbClr val="00FF00"/>
                          </a:highlight>
                        </a:rPr>
                        <a:t>96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71325"/>
                  </a:ext>
                </a:extLst>
              </a:tr>
            </a:tbl>
          </a:graphicData>
        </a:graphic>
      </p:graphicFrame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A358D6D-3BAD-C3D4-4849-8A474DA6E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20530"/>
              </p:ext>
            </p:extLst>
          </p:nvPr>
        </p:nvGraphicFramePr>
        <p:xfrm>
          <a:off x="1651000" y="4407093"/>
          <a:ext cx="6603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461477912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264340416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1532190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73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T4 duplex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102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8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T4 duplex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82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5763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633F63A-845E-0E25-3F84-0D1745AC9A43}"/>
              </a:ext>
            </a:extLst>
          </p:cNvPr>
          <p:cNvSpPr txBox="1"/>
          <p:nvPr/>
        </p:nvSpPr>
        <p:spPr>
          <a:xfrm>
            <a:off x="2786332" y="715992"/>
            <a:ext cx="415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00FF00"/>
                </a:highlight>
              </a:rPr>
              <a:t>Plus que 2 disponibilités, les 2 T4 duplex !</a:t>
            </a:r>
          </a:p>
        </p:txBody>
      </p:sp>
    </p:spTree>
    <p:extLst>
      <p:ext uri="{BB962C8B-B14F-4D97-AF65-F5344CB8AC3E}">
        <p14:creationId xmlns:p14="http://schemas.microsoft.com/office/powerpoint/2010/main" val="205798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Les Plans des </a:t>
            </a:r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logements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à prix </a:t>
            </a:r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maîtrisé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4BFF05-1D49-26EF-37E3-CAE294C05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502" y="611068"/>
            <a:ext cx="8920463" cy="58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6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Les Plans des </a:t>
            </a:r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logements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à prix </a:t>
            </a:r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maîtrisé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4BFF05-1D49-26EF-37E3-CAE294C05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390" y="611068"/>
            <a:ext cx="8964687" cy="58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Principales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prestations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EE8DC69-78E4-4941-BEC7-ECE2870809D5}"/>
              </a:ext>
            </a:extLst>
          </p:cNvPr>
          <p:cNvSpPr txBox="1"/>
          <p:nvPr/>
        </p:nvSpPr>
        <p:spPr>
          <a:xfrm>
            <a:off x="536424" y="889843"/>
            <a:ext cx="88331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Murs briques ou agglo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Menuiseries aluminium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Volets roulants électriques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Placards aménagés suivant les plans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Sols : revêtements VYNIL dans tous l’appartement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Faïence dans la salle de bain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Peinture blanche aux murs et plafonds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Chaudière murale gaz pour l’eau chaude sanitaire et le chauffage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Equipements sanitaires : WC / baignoire ou receveur de douche / paroi de douche / meuble vasque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61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4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303" y="0"/>
            <a:ext cx="990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7779" y="-1"/>
            <a:ext cx="9933585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6394" y="-3"/>
            <a:ext cx="95649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4953" y="0"/>
            <a:ext cx="2943991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4405" y="-3"/>
            <a:ext cx="9939784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07518" y="-55775"/>
            <a:ext cx="6861931" cy="69857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906012" y="1556711"/>
            <a:ext cx="4967533" cy="4053067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298FB2-FCED-47BE-8B15-8DDBF745B40C}"/>
              </a:ext>
            </a:extLst>
          </p:cNvPr>
          <p:cNvSpPr txBox="1"/>
          <p:nvPr/>
        </p:nvSpPr>
        <p:spPr>
          <a:xfrm>
            <a:off x="3789388" y="1282377"/>
            <a:ext cx="5455693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Grille de prix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301" y="4490110"/>
            <a:ext cx="992688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-12350" y="0"/>
            <a:ext cx="436289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GB" sz="1400" b="1" dirty="0">
              <a:solidFill>
                <a:schemeClr val="bg1"/>
              </a:solidFill>
              <a:latin typeface="Gill Sans Std"/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1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Grille de Prix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D53505-5814-8C16-377A-78C7DC61A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430" b="35710"/>
          <a:stretch/>
        </p:blipFill>
        <p:spPr>
          <a:xfrm>
            <a:off x="427937" y="2950234"/>
            <a:ext cx="9135610" cy="4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5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4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303" y="0"/>
            <a:ext cx="990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7779" y="-1"/>
            <a:ext cx="9933585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6394" y="-3"/>
            <a:ext cx="95649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4953" y="0"/>
            <a:ext cx="2943991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4405" y="-3"/>
            <a:ext cx="9939784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07518" y="-55775"/>
            <a:ext cx="6861931" cy="69857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906012" y="1556711"/>
            <a:ext cx="4967533" cy="4053067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298FB2-FCED-47BE-8B15-8DDBF745B40C}"/>
              </a:ext>
            </a:extLst>
          </p:cNvPr>
          <p:cNvSpPr txBox="1"/>
          <p:nvPr/>
        </p:nvSpPr>
        <p:spPr>
          <a:xfrm>
            <a:off x="3789388" y="1282377"/>
            <a:ext cx="5455693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Echéancier</a:t>
            </a:r>
            <a: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prévisionnel</a:t>
            </a:r>
            <a:endParaRPr lang="en-US" sz="4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301" y="4490110"/>
            <a:ext cx="992688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-12350" y="0"/>
            <a:ext cx="436291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GB" sz="1400" b="1" dirty="0">
              <a:solidFill>
                <a:schemeClr val="bg1"/>
              </a:solidFill>
              <a:latin typeface="Gill Sans Std"/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6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Echéancier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prévisionnel</a:t>
            </a:r>
            <a:endParaRPr lang="en-GB" sz="1400" b="1" dirty="0">
              <a:solidFill>
                <a:schemeClr val="bg1"/>
              </a:solidFill>
              <a:latin typeface="Gill Sans Std"/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337777D-853D-5CD9-9600-48928BC3D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68485"/>
              </p:ext>
            </p:extLst>
          </p:nvPr>
        </p:nvGraphicFramePr>
        <p:xfrm>
          <a:off x="1383288" y="1770077"/>
          <a:ext cx="7139424" cy="3433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465">
                  <a:extLst>
                    <a:ext uri="{9D8B030D-6E8A-4147-A177-3AD203B41FA5}">
                      <a16:colId xmlns:a16="http://schemas.microsoft.com/office/drawing/2014/main" val="3579159694"/>
                    </a:ext>
                  </a:extLst>
                </a:gridCol>
                <a:gridCol w="4238640">
                  <a:extLst>
                    <a:ext uri="{9D8B030D-6E8A-4147-A177-3AD203B41FA5}">
                      <a16:colId xmlns:a16="http://schemas.microsoft.com/office/drawing/2014/main" val="2965754877"/>
                    </a:ext>
                  </a:extLst>
                </a:gridCol>
                <a:gridCol w="2119319">
                  <a:extLst>
                    <a:ext uri="{9D8B030D-6E8A-4147-A177-3AD203B41FA5}">
                      <a16:colId xmlns:a16="http://schemas.microsoft.com/office/drawing/2014/main" val="1609544985"/>
                    </a:ext>
                  </a:extLst>
                </a:gridCol>
              </a:tblGrid>
              <a:tr h="383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% Appel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Avancement de la Construction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Date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5653188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Dépôt de garantie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Réservation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02128034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Ouverture de chantier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Septembre 2023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3312802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Achèvement du terrassement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Octobre 2023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22637433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Achèvement des fondations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Novembre 2023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2106084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Achèvement du plancher bas du RDC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Novembre 2023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58699475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Achèvement du gros-œuvre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Mars 2024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48592423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Mise hors d'eau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Avril 2024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83017079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Mise hors d’air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Mai 2024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58065395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Achèvement des cloisons intérieures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Juillet 2024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71367290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Achèvement de l’immeuble en cours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r>
                        <a:rPr lang="fr-FR" sz="1200" baseline="30000">
                          <a:effectLst/>
                        </a:rPr>
                        <a:t>ème</a:t>
                      </a:r>
                      <a:r>
                        <a:rPr lang="fr-FR" sz="1200">
                          <a:effectLst/>
                        </a:rPr>
                        <a:t> trimestre 2025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83625459"/>
                  </a:ext>
                </a:extLst>
              </a:tr>
              <a:tr h="28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Remise des clés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3</a:t>
                      </a:r>
                      <a:r>
                        <a:rPr lang="fr-FR" sz="1200" baseline="30000" dirty="0">
                          <a:effectLst/>
                        </a:rPr>
                        <a:t>ème</a:t>
                      </a:r>
                      <a:r>
                        <a:rPr lang="fr-FR" sz="1200" dirty="0">
                          <a:effectLst/>
                        </a:rPr>
                        <a:t> trimestre 2025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0279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22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SOMMAIRE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B298FB2-FCED-47BE-8B15-8DDBF745B40C}"/>
              </a:ext>
            </a:extLst>
          </p:cNvPr>
          <p:cNvSpPr txBox="1"/>
          <p:nvPr/>
        </p:nvSpPr>
        <p:spPr>
          <a:xfrm>
            <a:off x="713064" y="1720035"/>
            <a:ext cx="8665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programme AR MARINE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L’accession à prix maîtrisé : principes et devoirs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logements en accession à prix maîtrisé du programme AR MARINE :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Plans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Prestations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Grille de prix des logements en accession à prix maîtrisé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Echéancier prévisionnel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14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4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303" y="0"/>
            <a:ext cx="990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7779" y="-1"/>
            <a:ext cx="9933585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6394" y="-3"/>
            <a:ext cx="95649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4953" y="0"/>
            <a:ext cx="2943991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4405" y="-3"/>
            <a:ext cx="9939784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07518" y="-55775"/>
            <a:ext cx="6861931" cy="69857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906012" y="1556711"/>
            <a:ext cx="4967533" cy="4053067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298FB2-FCED-47BE-8B15-8DDBF745B40C}"/>
              </a:ext>
            </a:extLst>
          </p:cNvPr>
          <p:cNvSpPr txBox="1"/>
          <p:nvPr/>
        </p:nvSpPr>
        <p:spPr>
          <a:xfrm>
            <a:off x="3789388" y="818984"/>
            <a:ext cx="5455693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Présentation</a:t>
            </a:r>
            <a: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4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AR MARINE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301" y="4490110"/>
            <a:ext cx="992688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-12350" y="0"/>
            <a:ext cx="436291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GB" sz="1400" b="1" dirty="0">
              <a:solidFill>
                <a:schemeClr val="bg1"/>
              </a:solidFill>
              <a:latin typeface="Gill Sans Std"/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76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Présentation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du Programme – Plan de situation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06602DE-921F-46FA-BE27-C08FB06F4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34" y="1099419"/>
            <a:ext cx="9098199" cy="50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0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Présentation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du Programme – Plan de situation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54B355-2942-45EB-9CAF-052D10A38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4" y="1013887"/>
            <a:ext cx="9036480" cy="50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6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F836CD2-02E5-43DD-AED5-B66472B3C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84" y="802249"/>
            <a:ext cx="8888136" cy="54999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Présentation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du Programme – Plan de masse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FAA629-4443-417E-AD15-DF85CA0996E0}"/>
              </a:ext>
            </a:extLst>
          </p:cNvPr>
          <p:cNvSpPr/>
          <p:nvPr/>
        </p:nvSpPr>
        <p:spPr>
          <a:xfrm>
            <a:off x="6230026" y="2673508"/>
            <a:ext cx="3140698" cy="461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C46E66F-B342-4AAE-B95E-C5EC19157191}"/>
              </a:ext>
            </a:extLst>
          </p:cNvPr>
          <p:cNvSpPr txBox="1"/>
          <p:nvPr/>
        </p:nvSpPr>
        <p:spPr>
          <a:xfrm>
            <a:off x="4953000" y="481017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Résidence services senior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12815A-9345-44D3-9DCA-959479FB5948}"/>
              </a:ext>
            </a:extLst>
          </p:cNvPr>
          <p:cNvSpPr txBox="1"/>
          <p:nvPr/>
        </p:nvSpPr>
        <p:spPr>
          <a:xfrm>
            <a:off x="6531936" y="2719539"/>
            <a:ext cx="470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Résidence AR’MARINE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00C1778-F6A4-FDDE-3C9F-300F6866BF7E}"/>
              </a:ext>
            </a:extLst>
          </p:cNvPr>
          <p:cNvCxnSpPr>
            <a:cxnSpLocks/>
          </p:cNvCxnSpPr>
          <p:nvPr/>
        </p:nvCxnSpPr>
        <p:spPr>
          <a:xfrm>
            <a:off x="4479721" y="2684477"/>
            <a:ext cx="2214694" cy="6795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3F17E62-F281-EDEC-536C-58E2D4128AC9}"/>
              </a:ext>
            </a:extLst>
          </p:cNvPr>
          <p:cNvCxnSpPr>
            <a:cxnSpLocks/>
          </p:cNvCxnSpPr>
          <p:nvPr/>
        </p:nvCxnSpPr>
        <p:spPr>
          <a:xfrm flipV="1">
            <a:off x="5931017" y="3334783"/>
            <a:ext cx="746620" cy="15811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1CDD82C-BDBA-9B7E-6C66-DD89A54CF337}"/>
              </a:ext>
            </a:extLst>
          </p:cNvPr>
          <p:cNvCxnSpPr>
            <a:cxnSpLocks/>
          </p:cNvCxnSpPr>
          <p:nvPr/>
        </p:nvCxnSpPr>
        <p:spPr>
          <a:xfrm>
            <a:off x="4049305" y="4285065"/>
            <a:ext cx="1881712" cy="6109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AB08602-C24F-95B8-85F1-555140F0DF85}"/>
              </a:ext>
            </a:extLst>
          </p:cNvPr>
          <p:cNvCxnSpPr>
            <a:cxnSpLocks/>
          </p:cNvCxnSpPr>
          <p:nvPr/>
        </p:nvCxnSpPr>
        <p:spPr>
          <a:xfrm>
            <a:off x="2034946" y="2026990"/>
            <a:ext cx="2444775" cy="6574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3F425E-1A95-0917-6D91-BB0968EB4AAD}"/>
              </a:ext>
            </a:extLst>
          </p:cNvPr>
          <p:cNvCxnSpPr>
            <a:cxnSpLocks/>
          </p:cNvCxnSpPr>
          <p:nvPr/>
        </p:nvCxnSpPr>
        <p:spPr>
          <a:xfrm>
            <a:off x="2034946" y="2160163"/>
            <a:ext cx="1805105" cy="52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B62C71E-ED03-E320-30F8-B21556F87B72}"/>
              </a:ext>
            </a:extLst>
          </p:cNvPr>
          <p:cNvCxnSpPr>
            <a:cxnSpLocks/>
          </p:cNvCxnSpPr>
          <p:nvPr/>
        </p:nvCxnSpPr>
        <p:spPr>
          <a:xfrm>
            <a:off x="3565321" y="3444941"/>
            <a:ext cx="696286" cy="2190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355B5FD-F2F5-D626-37E1-02248D650D30}"/>
              </a:ext>
            </a:extLst>
          </p:cNvPr>
          <p:cNvCxnSpPr>
            <a:cxnSpLocks/>
          </p:cNvCxnSpPr>
          <p:nvPr/>
        </p:nvCxnSpPr>
        <p:spPr>
          <a:xfrm flipV="1">
            <a:off x="4084144" y="3663998"/>
            <a:ext cx="177463" cy="5501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7D1477F-DB70-4343-2325-7E5E2716CDBA}"/>
              </a:ext>
            </a:extLst>
          </p:cNvPr>
          <p:cNvCxnSpPr>
            <a:cxnSpLocks/>
          </p:cNvCxnSpPr>
          <p:nvPr/>
        </p:nvCxnSpPr>
        <p:spPr>
          <a:xfrm flipV="1">
            <a:off x="3565321" y="2684477"/>
            <a:ext cx="274730" cy="7604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825DEE4-C73E-1589-1757-A5EAB36E1376}"/>
              </a:ext>
            </a:extLst>
          </p:cNvPr>
          <p:cNvCxnSpPr>
            <a:cxnSpLocks/>
          </p:cNvCxnSpPr>
          <p:nvPr/>
        </p:nvCxnSpPr>
        <p:spPr>
          <a:xfrm>
            <a:off x="1605518" y="3579850"/>
            <a:ext cx="2443787" cy="7046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824DA74-29B5-DB07-EE2C-AA0955890521}"/>
              </a:ext>
            </a:extLst>
          </p:cNvPr>
          <p:cNvCxnSpPr>
            <a:cxnSpLocks/>
          </p:cNvCxnSpPr>
          <p:nvPr/>
        </p:nvCxnSpPr>
        <p:spPr>
          <a:xfrm>
            <a:off x="1640357" y="3477257"/>
            <a:ext cx="2443787" cy="7046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17ABB15-72D5-AB05-18D2-FDFDA931D448}"/>
              </a:ext>
            </a:extLst>
          </p:cNvPr>
          <p:cNvSpPr txBox="1"/>
          <p:nvPr/>
        </p:nvSpPr>
        <p:spPr>
          <a:xfrm>
            <a:off x="3027930" y="6416613"/>
            <a:ext cx="383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Adresse : 36 boulevard Anatole France</a:t>
            </a:r>
          </a:p>
        </p:txBody>
      </p:sp>
    </p:spTree>
    <p:extLst>
      <p:ext uri="{BB962C8B-B14F-4D97-AF65-F5344CB8AC3E}">
        <p14:creationId xmlns:p14="http://schemas.microsoft.com/office/powerpoint/2010/main" val="375001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4" y="-4589952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400" b="1" dirty="0" err="1">
                <a:solidFill>
                  <a:schemeClr val="bg1"/>
                </a:solidFill>
                <a:latin typeface="Gill Sans Std"/>
                <a:cs typeface="Arial"/>
              </a:rPr>
              <a:t>Présentation</a:t>
            </a:r>
            <a:r>
              <a:rPr lang="en-GB" sz="1400" b="1" dirty="0">
                <a:solidFill>
                  <a:schemeClr val="bg1"/>
                </a:solidFill>
                <a:latin typeface="Gill Sans Std"/>
                <a:cs typeface="Arial"/>
              </a:rPr>
              <a:t> du Programme – Les chiffres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1BE3104-3B37-4DF9-8C12-0BB3B32D24C8}"/>
              </a:ext>
            </a:extLst>
          </p:cNvPr>
          <p:cNvSpPr txBox="1"/>
          <p:nvPr/>
        </p:nvSpPr>
        <p:spPr>
          <a:xfrm>
            <a:off x="1139381" y="1720840"/>
            <a:ext cx="7994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27 logement répartis en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14 logements collectifs libres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 maison individuelle libre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2 maisons individuelles en accession à prix maitrisé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 bâtiment intermédiaire de 10 logements (5 logements LLS / 5 logements en accession à prix maîtrisé)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1 accès à travers la coulée verte qui débouche sur le boulevard Anatole France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Des espaces extérieurs partagés (jardins, locaux poubelles, voies de circulation)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22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4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303" y="0"/>
            <a:ext cx="990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7779" y="-1"/>
            <a:ext cx="9933585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6394" y="-3"/>
            <a:ext cx="95649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4953" y="0"/>
            <a:ext cx="2943991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4405" y="-3"/>
            <a:ext cx="9939784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07518" y="-55775"/>
            <a:ext cx="6861931" cy="69857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906012" y="1556711"/>
            <a:ext cx="4967533" cy="4053067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298FB2-FCED-47BE-8B15-8DDBF745B40C}"/>
              </a:ext>
            </a:extLst>
          </p:cNvPr>
          <p:cNvSpPr txBox="1"/>
          <p:nvPr/>
        </p:nvSpPr>
        <p:spPr>
          <a:xfrm>
            <a:off x="3789388" y="1301350"/>
            <a:ext cx="5455693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L’accession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à prix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maîtrisé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principes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devoirs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301" y="4490110"/>
            <a:ext cx="992688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-29514" y="0"/>
            <a:ext cx="463776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"/>
              <a:ea typeface="+mn-ea"/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05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1CF237-CDBD-4EB3-9D93-BCC94ACF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r="45471"/>
          <a:stretch/>
        </p:blipFill>
        <p:spPr>
          <a:xfrm>
            <a:off x="0" y="0"/>
            <a:ext cx="4073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D2DD0F-9C15-4A41-B06A-7184BDD80505}"/>
              </a:ext>
            </a:extLst>
          </p:cNvPr>
          <p:cNvSpPr txBox="1"/>
          <p:nvPr/>
        </p:nvSpPr>
        <p:spPr>
          <a:xfrm rot="5400000">
            <a:off x="4932253" y="-4564785"/>
            <a:ext cx="408962" cy="9538533"/>
          </a:xfrm>
          <a:prstGeom prst="rect">
            <a:avLst/>
          </a:prstGeom>
          <a:solidFill>
            <a:srgbClr val="003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tIns="288000" rIns="144000" bIns="288000" rtlCol="0" anchor="ctr" anchorCtr="0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L’accession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à prix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maîtrisé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devoirs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1B6489-26C1-4520-8B03-8F20EC65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3" y="6405422"/>
            <a:ext cx="76054" cy="1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EE8DC69-78E4-4941-BEC7-ECE2870809D5}"/>
              </a:ext>
            </a:extLst>
          </p:cNvPr>
          <p:cNvSpPr txBox="1"/>
          <p:nvPr/>
        </p:nvSpPr>
        <p:spPr>
          <a:xfrm>
            <a:off x="530822" y="221499"/>
            <a:ext cx="883315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u="sng" dirty="0"/>
              <a:t>Principes :</a:t>
            </a:r>
          </a:p>
          <a:p>
            <a:endParaRPr lang="fr-FR" u="sng" dirty="0"/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Logements à prix maîtrisé dans le cadre d’une convention entre le promoteur et la commune-&gt;  Prix fixes et contrôlés </a:t>
            </a:r>
          </a:p>
          <a:p>
            <a:endParaRPr lang="fr-FR" i="1" dirty="0">
              <a:latin typeface="Calibri" panose="020F0502020204030204" pitchFamily="34" charset="0"/>
            </a:endParaRPr>
          </a:p>
          <a:p>
            <a:r>
              <a:rPr lang="fr-FR" i="1" dirty="0">
                <a:latin typeface="Calibri" panose="020F0502020204030204" pitchFamily="34" charset="0"/>
              </a:rPr>
              <a:t>Attribution des logements validée par la commune</a:t>
            </a:r>
          </a:p>
          <a:p>
            <a:endParaRPr lang="fr-FR" i="1" dirty="0">
              <a:latin typeface="Calibri" panose="020F0502020204030204" pitchFamily="34" charset="0"/>
            </a:endParaRPr>
          </a:p>
          <a:p>
            <a:r>
              <a:rPr lang="fr-FR" i="1" dirty="0">
                <a:latin typeface="Calibri" panose="020F0502020204030204" pitchFamily="34" charset="0"/>
              </a:rPr>
              <a:t>Vente des logements à des ménages actifs du territoire </a:t>
            </a:r>
          </a:p>
          <a:p>
            <a:endParaRPr lang="fr-FR" i="1" dirty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Primo accédants : </a:t>
            </a:r>
            <a:r>
              <a:rPr lang="fr-FR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c’est-à-dire ne pas être propriétaire ou ne plus l’être depuis plus de 2 ans et 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sous conditions de ressources</a:t>
            </a:r>
            <a:endParaRPr lang="fr-FR" dirty="0">
              <a:latin typeface="Calibri" panose="020F0502020204030204" pitchFamily="34" charset="0"/>
            </a:endParaRP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u="sng" dirty="0"/>
              <a:t>Devoirs : </a:t>
            </a: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Interdiction de louer le logement -&gt; Le logement doit être la résidence principale de l’acquéreur</a:t>
            </a: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Interdiction de revendre le logement avec plus value avant 10 ans -&gt; Pour éviter la spéculation</a:t>
            </a: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Interdiction de revendre les stationnements associés au logement -&gt; Pour éviter la spéculation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7266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B8F56D5E1614EADA3691FB8EC99F8" ma:contentTypeVersion="17" ma:contentTypeDescription="Crée un document." ma:contentTypeScope="" ma:versionID="0c3f16ebbb2376bd3642146761013999">
  <xsd:schema xmlns:xsd="http://www.w3.org/2001/XMLSchema" xmlns:xs="http://www.w3.org/2001/XMLSchema" xmlns:p="http://schemas.microsoft.com/office/2006/metadata/properties" xmlns:ns2="344d97ee-443a-4b9c-a679-7d739a75d111" xmlns:ns3="45ed160f-11ac-4504-aa62-84cfff382963" targetNamespace="http://schemas.microsoft.com/office/2006/metadata/properties" ma:root="true" ma:fieldsID="fcacd1e1e33f7c7a5c2c36629980d582" ns2:_="" ns3:_="">
    <xsd:import namespace="344d97ee-443a-4b9c-a679-7d739a75d111"/>
    <xsd:import namespace="45ed160f-11ac-4504-aa62-84cfff382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d97ee-443a-4b9c-a679-7d739a75d1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65b0eed-9d71-4b26-8854-a91b2393a5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d160f-11ac-4504-aa62-84cfff382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a0e88d-b032-4f12-aca0-c3d1ee1ba140}" ma:internalName="TaxCatchAll" ma:showField="CatchAllData" ma:web="45ed160f-11ac-4504-aa62-84cfff382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ed160f-11ac-4504-aa62-84cfff382963" xsi:nil="true"/>
    <lcf76f155ced4ddcb4097134ff3c332f xmlns="344d97ee-443a-4b9c-a679-7d739a75d1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15B64C-EBAC-47A1-96B1-28109BDF2A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B57379-81D2-4090-9F84-9C5A2985C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d97ee-443a-4b9c-a679-7d739a75d111"/>
    <ds:schemaRef ds:uri="45ed160f-11ac-4504-aa62-84cfff382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12D1D6-A69E-4922-832B-B03597086F20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344d97ee-443a-4b9c-a679-7d739a75d111"/>
    <ds:schemaRef ds:uri="http://www.w3.org/XML/1998/namespace"/>
    <ds:schemaRef ds:uri="http://schemas.microsoft.com/office/2006/documentManagement/types"/>
    <ds:schemaRef ds:uri="45ed160f-11ac-4504-aa62-84cfff38296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10238</TotalTime>
  <Words>638</Words>
  <Application>Microsoft Office PowerPoint</Application>
  <PresentationFormat>Format A4 (210 x 297 mm)</PresentationFormat>
  <Paragraphs>177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Gill Sans Std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BATINANTES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Pigeon</dc:creator>
  <cp:lastModifiedBy>DOMALAIN Marilyne</cp:lastModifiedBy>
  <cp:revision>398</cp:revision>
  <cp:lastPrinted>2021-04-07T11:54:07Z</cp:lastPrinted>
  <dcterms:created xsi:type="dcterms:W3CDTF">2016-04-26T07:11:39Z</dcterms:created>
  <dcterms:modified xsi:type="dcterms:W3CDTF">2024-02-22T17:27:20Z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0x010100360B8F56D5E1614EADA3691FB8EC99F8</vt:lpwstr>
  </property>
  <property fmtid="{D5CDD505-2E9C-101B-9397-08002B2CF9AE}" pid="3" name="Order">
    <vt:r8>46000</vt:r8>
  </property>
  <property fmtid="{D5CDD505-2E9C-101B-9397-08002B2CF9AE}" pid="4" name="MediaServiceImageTags">
    <vt:lpwstr/>
  </property>
</Properties>
</file>